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sldIdLst>
    <p:sldId id="256" r:id="rId2"/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  <p:sldId id="284" r:id="rId27"/>
    <p:sldId id="286" r:id="rId28"/>
    <p:sldId id="285" r:id="rId29"/>
    <p:sldId id="280" r:id="rId30"/>
    <p:sldId id="281" r:id="rId31"/>
    <p:sldId id="28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CC0000"/>
    <a:srgbClr val="000099"/>
    <a:srgbClr val="FF0066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-11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96752"/>
            <a:ext cx="7128792" cy="28083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C0000"/>
                </a:solidFill>
              </a:rPr>
              <a:t>«Современные образовательные  технологии как инструмент обеспечения качества учебного процесса и достижения образовательных результатов, соответствующих требованиям ФГОС второго поколения»</a:t>
            </a:r>
            <a:endParaRPr lang="ru-RU" sz="2800" b="1" dirty="0">
              <a:solidFill>
                <a:srgbClr val="CC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725144"/>
            <a:ext cx="6172200" cy="13716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Учитель начальных классов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МБОУ СОШ </a:t>
            </a:r>
            <a:r>
              <a:rPr lang="ru-RU" sz="2400" b="1" dirty="0" err="1" smtClean="0">
                <a:solidFill>
                  <a:schemeClr val="tx1"/>
                </a:solidFill>
              </a:rPr>
              <a:t>с.Виноградное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Багаева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Залина</a:t>
            </a:r>
            <a:r>
              <a:rPr lang="ru-RU" sz="2400" b="1" dirty="0" smtClean="0">
                <a:solidFill>
                  <a:schemeClr val="tx1"/>
                </a:solidFill>
              </a:rPr>
              <a:t> Юрьевна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476672"/>
            <a:ext cx="7818072" cy="5771728"/>
          </a:xfrm>
        </p:spPr>
        <p:txBody>
          <a:bodyPr/>
          <a:lstStyle/>
          <a:p>
            <a:pPr lvl="0" algn="ctr">
              <a:buNone/>
            </a:pPr>
            <a:r>
              <a:rPr lang="ru-RU" b="1" dirty="0" smtClean="0">
                <a:solidFill>
                  <a:srgbClr val="A50021"/>
                </a:solidFill>
              </a:rPr>
              <a:t>Базовые технологии  стандартов второго поколения </a:t>
            </a:r>
          </a:p>
          <a:p>
            <a:r>
              <a:rPr lang="ru-RU" dirty="0" smtClean="0"/>
              <a:t>Технология </a:t>
            </a:r>
            <a:r>
              <a:rPr lang="ru-RU" dirty="0" err="1" smtClean="0"/>
              <a:t>системно-деятельностного</a:t>
            </a:r>
            <a:r>
              <a:rPr lang="ru-RU" dirty="0" smtClean="0"/>
              <a:t> подхода в обучении</a:t>
            </a:r>
          </a:p>
          <a:p>
            <a:pPr lvl="0"/>
            <a:r>
              <a:rPr lang="ru-RU" dirty="0" smtClean="0"/>
              <a:t>Игровые технологии </a:t>
            </a:r>
          </a:p>
          <a:p>
            <a:pPr lvl="0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</a:t>
            </a:r>
          </a:p>
          <a:p>
            <a:pPr lvl="0"/>
            <a:r>
              <a:rPr lang="ru-RU" dirty="0" smtClean="0"/>
              <a:t>Информационно-коммуникационные технологии </a:t>
            </a:r>
          </a:p>
          <a:p>
            <a:pPr lvl="0"/>
            <a:r>
              <a:rPr lang="ru-RU" dirty="0" smtClean="0"/>
              <a:t>Проектная деятельность </a:t>
            </a:r>
          </a:p>
          <a:p>
            <a:pPr lvl="0"/>
            <a:r>
              <a:rPr lang="ru-RU" dirty="0" smtClean="0"/>
              <a:t>ТРКМ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60648"/>
            <a:ext cx="7818072" cy="6336704"/>
          </a:xfrm>
        </p:spPr>
        <p:txBody>
          <a:bodyPr/>
          <a:lstStyle/>
          <a:p>
            <a:pPr algn="ctr">
              <a:buNone/>
            </a:pPr>
            <a:r>
              <a:rPr lang="ru-RU" sz="2800" b="1" u="sng" dirty="0" smtClean="0">
                <a:solidFill>
                  <a:srgbClr val="A50021"/>
                </a:solidFill>
              </a:rPr>
              <a:t>Технология </a:t>
            </a:r>
            <a:r>
              <a:rPr lang="ru-RU" sz="2800" b="1" u="sng" dirty="0" err="1" smtClean="0">
                <a:solidFill>
                  <a:srgbClr val="A50021"/>
                </a:solidFill>
              </a:rPr>
              <a:t>системно-деятельностного</a:t>
            </a:r>
            <a:r>
              <a:rPr lang="ru-RU" sz="2800" b="1" u="sng" dirty="0" smtClean="0">
                <a:solidFill>
                  <a:srgbClr val="A50021"/>
                </a:solidFill>
              </a:rPr>
              <a:t> подхода в обучении</a:t>
            </a:r>
            <a:endParaRPr lang="ru-RU" sz="2800" b="1" dirty="0" smtClean="0">
              <a:solidFill>
                <a:srgbClr val="A50021"/>
              </a:solidFill>
            </a:endParaRPr>
          </a:p>
          <a:p>
            <a:pPr algn="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« Единственный путь, ведущий к знанию – это деятельность»    Бернард Шоу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043608" y="2060848"/>
            <a:ext cx="3744416" cy="435810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Объяснительно-иллюстративный метод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Сообщение темы и целей урока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Актуализация знаний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Объяснение нового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Закрепление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Контроль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4788024" y="1988840"/>
            <a:ext cx="4038600" cy="5140325"/>
          </a:xfrm>
          <a:prstGeom prst="rect">
            <a:avLst/>
          </a:prstGeom>
        </p:spPr>
        <p:txBody>
          <a:bodyPr/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Деятельностный</a:t>
            </a:r>
            <a:r>
              <a:rPr kumimoji="0" lang="ru-RU" sz="2000" b="1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метод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itchFamily="2" charset="2"/>
              <a:buNone/>
              <a:tabLst/>
              <a:defRPr/>
            </a:pPr>
            <a:endParaRPr kumimoji="0" lang="ru-RU" sz="2000" b="1" i="0" u="sng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Постановка учебной задачи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«Открытие» детьми нового знания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Первичное закрепление (с комментированием)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Самостоятельная работа с проверкой в классе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Решение задач на повторение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Решение тренировочных задач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Контроль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404664"/>
            <a:ext cx="7498080" cy="597666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5400" dirty="0" smtClean="0"/>
              <a:t>Р=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5+2+5+2=14 (м)   </a:t>
            </a:r>
          </a:p>
          <a:p>
            <a:pPr>
              <a:buNone/>
            </a:pPr>
            <a:r>
              <a:rPr lang="ru-RU" sz="5400" dirty="0" smtClean="0"/>
              <a:t>Р=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5*2+2*2=14 (м)  </a:t>
            </a:r>
          </a:p>
          <a:p>
            <a:pPr>
              <a:buNone/>
            </a:pPr>
            <a:r>
              <a:rPr lang="ru-RU" sz="5400" dirty="0" smtClean="0"/>
              <a:t>Р=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(5+2)*2=14 (м) </a:t>
            </a:r>
          </a:p>
          <a:p>
            <a:pPr>
              <a:buNone/>
            </a:pPr>
            <a:endParaRPr lang="ru-RU" sz="5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72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Кто прав?</a:t>
            </a:r>
            <a:endParaRPr lang="ru-RU" sz="72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746064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 smtClean="0">
                <a:solidFill>
                  <a:srgbClr val="A50021"/>
                </a:solidFill>
              </a:rPr>
              <a:t>Игровые технологии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«Игра – путь детей к познанию мира, в котором они живут и который призваны изменить»    А.М.Горький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“Без игры нет и, не может быть полноценного умственного развития. Игра – это искра, зажигающая огонек пытливости и любознательности”.    В. А. Сухомлинский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708920"/>
            <a:ext cx="79928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ahoma"/>
              </a:rPr>
              <a:t>По характеру педагогического процесса :</a:t>
            </a:r>
            <a:endParaRPr lang="ru-RU" sz="2800" dirty="0" smtClean="0">
              <a:solidFill>
                <a:srgbClr val="000099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Обучающие, тренировочные, контролирующие, обобщающие.</a:t>
            </a:r>
            <a:endParaRPr lang="ru-RU" sz="2800" dirty="0" smtClean="0">
              <a:solidFill>
                <a:srgbClr val="000000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Познавательные, воспитательные, развивающие.</a:t>
            </a:r>
            <a:endParaRPr lang="ru-RU" sz="2800" dirty="0" smtClean="0">
              <a:solidFill>
                <a:srgbClr val="000000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Репродуктивные, продуктивные, творческие.</a:t>
            </a:r>
            <a:endParaRPr lang="ru-RU" sz="2800" dirty="0" smtClean="0">
              <a:solidFill>
                <a:srgbClr val="000000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Коммуникативные, диагностические и другие</a:t>
            </a:r>
            <a:endParaRPr lang="ru-RU" sz="2800" dirty="0" smtClean="0">
              <a:solidFill>
                <a:srgbClr val="000000"/>
              </a:solidFill>
            </a:endParaRPr>
          </a:p>
          <a:p>
            <a:pPr algn="ctr"/>
            <a:endParaRPr lang="ru-RU" b="1" dirty="0" smtClean="0">
              <a:solidFill>
                <a:srgbClr val="000099"/>
              </a:solidFill>
              <a:latin typeface="Tahoma"/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  <a:latin typeface="Tahoma"/>
              </a:rPr>
              <a:t>Типология педагогических игр по характеру игровой методики:</a:t>
            </a:r>
            <a:endParaRPr lang="ru-RU" sz="2800" dirty="0" smtClean="0">
              <a:solidFill>
                <a:srgbClr val="000099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ahoma"/>
              </a:rPr>
              <a:t>предметные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ahoma"/>
              </a:rPr>
              <a:t>сюжетные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ahoma"/>
              </a:rPr>
              <a:t>ролевые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ahoma"/>
              </a:rPr>
              <a:t>деловые</a:t>
            </a:r>
            <a:endParaRPr lang="ru-RU" dirty="0" smtClean="0">
              <a:solidFill>
                <a:srgbClr val="D60093"/>
              </a:solidFill>
              <a:latin typeface="Tahoma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имитационные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ahoma"/>
              </a:rPr>
              <a:t>драматургические</a:t>
            </a:r>
            <a:endParaRPr lang="ru-RU" sz="2800" dirty="0" smtClean="0">
              <a:solidFill>
                <a:srgbClr val="000000"/>
              </a:solidFill>
              <a:latin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60648"/>
            <a:ext cx="7818072" cy="640871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u="sng" dirty="0" err="1" smtClean="0">
                <a:solidFill>
                  <a:srgbClr val="A50021"/>
                </a:solidFill>
              </a:rPr>
              <a:t>Здоровьесберегающие</a:t>
            </a:r>
            <a:r>
              <a:rPr lang="ru-RU" sz="2800" b="1" u="sng" dirty="0" smtClean="0">
                <a:solidFill>
                  <a:srgbClr val="A50021"/>
                </a:solidFill>
              </a:rPr>
              <a:t> технологии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Забота о здоровье – это важнейший труд </a:t>
            </a:r>
            <a:r>
              <a:rPr lang="ru-RU" sz="2000" b="1" i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педагога.От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жизнедеятельности, бодрости детей зависит их духовная жизнь, мировоззрение, умственное развитие, прочность знаний, вера в свои силы…» В.А. Сухомлинский</a:t>
            </a: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в режим дня учащихся введены уроки физкультуры три раза в неделю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физкультминутки 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подвижные перемены 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дыхательная гимнастика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пальчиковая гимнастика</a:t>
            </a:r>
          </a:p>
          <a:p>
            <a:pPr lvl="0"/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цветотерапия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задачи со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здоровьесберегающим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содержанием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чтение и обсуждение прочитанного с выводами о правильной жизни и здоровье</a:t>
            </a:r>
          </a:p>
          <a:p>
            <a:pPr lvl="0"/>
            <a:r>
              <a:rPr lang="ru-RU" sz="2000" dirty="0" smtClean="0">
                <a:latin typeface="Arial" pitchFamily="34" charset="0"/>
                <a:cs typeface="Arial" pitchFamily="34" charset="0"/>
              </a:rPr>
              <a:t>гимнастика для глаз </a:t>
            </a:r>
          </a:p>
          <a:p>
            <a:pPr>
              <a:buNone/>
            </a:pPr>
            <a:r>
              <a:rPr lang="ru-RU" sz="2000" b="1" u="sng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32656"/>
            <a:ext cx="7890080" cy="61926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u="sng" dirty="0" smtClean="0">
                <a:solidFill>
                  <a:srgbClr val="A50021"/>
                </a:solidFill>
              </a:rPr>
              <a:t>Информационно-коммуникационные технологии</a:t>
            </a:r>
            <a:endParaRPr lang="ru-RU" sz="2800" dirty="0" smtClean="0">
              <a:solidFill>
                <a:srgbClr val="A50021"/>
              </a:solidFill>
            </a:endParaRPr>
          </a:p>
          <a:p>
            <a:pPr algn="r">
              <a:buNone/>
            </a:pP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«Научить человека жить в информационном мире – важнейшая задача современной школы»  академик А.П. Семенов</a:t>
            </a:r>
          </a:p>
          <a:p>
            <a:pPr algn="r">
              <a:buNone/>
            </a:pPr>
            <a:endParaRPr lang="ru-RU" sz="2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Создание презентаций к урокам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Работа с ресурсами Интернет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Использование готовых обучающих программ (тренажеры)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Разработка и использование собственных авторских программ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Средство наглядности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Звуковое оформление уроков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Тесты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Участие в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онлайн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- конкурсах (сайт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Учи.ру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«Русский с Пушкиным», «Юный предприниматель», олимпиада  «Плюс», «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Заврики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40871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2800" b="1" u="sng" dirty="0" smtClean="0">
                <a:solidFill>
                  <a:srgbClr val="A50021"/>
                </a:solidFill>
              </a:rPr>
              <a:t>Проектная  деятельность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«Проектная деятельность- действие, совершаемое от всего сердца и с определенной целью» Е.Г. Каган</a:t>
            </a:r>
          </a:p>
          <a:p>
            <a:pPr algn="r">
              <a:buNone/>
            </a:pPr>
            <a:endParaRPr lang="ru-RU" sz="2000" b="1" i="1" u="sng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</a:rPr>
              <a:t>Замысел </a:t>
            </a:r>
            <a:r>
              <a:rPr lang="ru-RU" sz="4000" b="1" i="1" dirty="0" smtClean="0"/>
              <a:t>– </a:t>
            </a:r>
            <a:r>
              <a:rPr lang="ru-RU" sz="4000" b="1" i="1" dirty="0" smtClean="0">
                <a:solidFill>
                  <a:srgbClr val="CC0000"/>
                </a:solidFill>
              </a:rPr>
              <a:t>реализация</a:t>
            </a:r>
            <a:r>
              <a:rPr lang="ru-RU" sz="4000" b="1" i="1" dirty="0" smtClean="0">
                <a:solidFill>
                  <a:srgbClr val="000099"/>
                </a:solidFill>
              </a:rPr>
              <a:t> </a:t>
            </a:r>
            <a:r>
              <a:rPr lang="ru-RU" sz="4000" b="1" i="1" dirty="0" smtClean="0"/>
              <a:t>– </a:t>
            </a:r>
            <a:r>
              <a:rPr lang="ru-RU" sz="4000" b="1" i="1" dirty="0" smtClean="0">
                <a:solidFill>
                  <a:srgbClr val="7030A0"/>
                </a:solidFill>
              </a:rPr>
              <a:t>продукт</a:t>
            </a:r>
          </a:p>
          <a:p>
            <a:pPr lvl="0">
              <a:buNone/>
            </a:pPr>
            <a:endParaRPr lang="ru-RU" sz="2400" dirty="0" smtClean="0"/>
          </a:p>
          <a:p>
            <a:pPr lvl="0">
              <a:buNone/>
            </a:pPr>
            <a:r>
              <a:rPr lang="ru-RU" sz="2400" dirty="0" smtClean="0"/>
              <a:t>Этапы деятельности:</a:t>
            </a:r>
          </a:p>
          <a:p>
            <a:r>
              <a:rPr lang="ru-RU" sz="2400" dirty="0" smtClean="0"/>
              <a:t>Принятие решения о выполнении какой-либо деятельности (подготовка к каким-либо мероприятиям, исследования, изготовление макетов и др.)</a:t>
            </a:r>
          </a:p>
          <a:p>
            <a:r>
              <a:rPr lang="ru-RU" sz="2400" dirty="0" smtClean="0"/>
              <a:t>Формулирование цели и задач деятельности</a:t>
            </a:r>
          </a:p>
          <a:p>
            <a:r>
              <a:rPr lang="ru-RU" sz="2400" dirty="0" smtClean="0"/>
              <a:t>Составление плана и программы</a:t>
            </a:r>
          </a:p>
          <a:p>
            <a:r>
              <a:rPr lang="ru-RU" sz="2400" dirty="0" smtClean="0"/>
              <a:t>Выполнение плана</a:t>
            </a:r>
          </a:p>
          <a:p>
            <a:r>
              <a:rPr lang="ru-RU" sz="2400" dirty="0" smtClean="0"/>
              <a:t>Презентация готового продукта</a:t>
            </a:r>
            <a:endParaRPr lang="ru-RU" sz="4000" dirty="0" smtClean="0"/>
          </a:p>
          <a:p>
            <a:pPr>
              <a:buNone/>
            </a:pP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480720"/>
          </a:xfrm>
        </p:spPr>
        <p:txBody>
          <a:bodyPr/>
          <a:lstStyle/>
          <a:p>
            <a:pPr algn="ctr">
              <a:buNone/>
            </a:pPr>
            <a:r>
              <a:rPr lang="ru-RU" sz="2800" b="1" u="sng" dirty="0" smtClean="0">
                <a:solidFill>
                  <a:srgbClr val="A50021"/>
                </a:solidFill>
              </a:rPr>
              <a:t>ТРКМ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“Недостаточно иметь хороший ум, главное – правильно его использовать”  Рене Декарт</a:t>
            </a:r>
            <a:endParaRPr lang="ru-RU" sz="20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dirty="0" smtClean="0">
              <a:solidFill>
                <a:srgbClr val="A50021"/>
              </a:solidFill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403244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772816"/>
            <a:ext cx="3096344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746064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A50021"/>
                </a:solidFill>
              </a:rPr>
              <a:t>Приемы стадии "Вызов»</a:t>
            </a:r>
            <a:endParaRPr lang="ru-RU" dirty="0" smtClean="0">
              <a:solidFill>
                <a:srgbClr val="A50021"/>
              </a:solidFill>
            </a:endParaRP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Кластер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(подходит для любой стадии)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Корзина идей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Денотатный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граф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Дерево предсказаний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Верные и неверные утверждения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708920"/>
            <a:ext cx="52565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87624" y="5805264"/>
          <a:ext cx="4693920" cy="864096"/>
        </p:xfrm>
        <a:graphic>
          <a:graphicData uri="http://schemas.openxmlformats.org/drawingml/2006/table">
            <a:tbl>
              <a:tblPr/>
              <a:tblGrid>
                <a:gridCol w="670560"/>
                <a:gridCol w="670560"/>
                <a:gridCol w="670560"/>
                <a:gridCol w="670560"/>
                <a:gridCol w="670560"/>
                <a:gridCol w="670560"/>
                <a:gridCol w="670560"/>
              </a:tblGrid>
              <a:tr h="3638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336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A50021"/>
                </a:solidFill>
              </a:rPr>
              <a:t>Приемы стадии "Осмысление"</a:t>
            </a:r>
            <a:endParaRPr lang="ru-RU" sz="2800" dirty="0" smtClean="0">
              <a:solidFill>
                <a:srgbClr val="A50021"/>
              </a:solidFill>
            </a:endParaRPr>
          </a:p>
          <a:p>
            <a:r>
              <a:rPr lang="ru-RU" sz="2400" dirty="0" err="1" smtClean="0"/>
              <a:t>Инсерт</a:t>
            </a:r>
            <a:endParaRPr lang="ru-RU" sz="2400" dirty="0" smtClean="0"/>
          </a:p>
          <a:p>
            <a:r>
              <a:rPr lang="ru-RU" sz="2400" b="1" dirty="0" smtClean="0"/>
              <a:t>Чтение с остановками</a:t>
            </a:r>
            <a:endParaRPr lang="ru-RU" sz="2400" dirty="0" smtClean="0"/>
          </a:p>
          <a:p>
            <a:r>
              <a:rPr lang="ru-RU" sz="2400" dirty="0" err="1" smtClean="0"/>
              <a:t>Фишбоун</a:t>
            </a:r>
            <a:r>
              <a:rPr lang="ru-RU" sz="2400" dirty="0" smtClean="0"/>
              <a:t> (Рыбий скелет)</a:t>
            </a:r>
          </a:p>
          <a:p>
            <a:r>
              <a:rPr lang="ru-RU" sz="2400" dirty="0" smtClean="0"/>
              <a:t>Таблица «</a:t>
            </a:r>
            <a:r>
              <a:rPr lang="ru-RU" sz="2400" dirty="0" err="1" smtClean="0"/>
              <a:t>Плюс-минус-интересно</a:t>
            </a:r>
            <a:r>
              <a:rPr lang="ru-RU" sz="2400" dirty="0" smtClean="0"/>
              <a:t>»</a:t>
            </a:r>
          </a:p>
          <a:p>
            <a:r>
              <a:rPr lang="ru-RU" sz="2400" b="1" dirty="0" smtClean="0"/>
              <a:t>Таблица ЗХУ</a:t>
            </a:r>
            <a:endParaRPr lang="ru-RU" sz="2400" dirty="0" smtClean="0"/>
          </a:p>
          <a:p>
            <a:r>
              <a:rPr lang="ru-RU" sz="2400" dirty="0" smtClean="0"/>
              <a:t>Таблица синтез</a:t>
            </a:r>
          </a:p>
          <a:p>
            <a:r>
              <a:rPr lang="ru-RU" sz="2400" b="1" dirty="0" smtClean="0"/>
              <a:t>Сводная таблица (линия сравнения)</a:t>
            </a:r>
            <a:endParaRPr lang="ru-RU" sz="2400" dirty="0" smtClean="0"/>
          </a:p>
          <a:p>
            <a:r>
              <a:rPr lang="ru-RU" sz="2400" dirty="0" smtClean="0"/>
              <a:t>Концептуальная таблица</a:t>
            </a:r>
          </a:p>
          <a:p>
            <a:r>
              <a:rPr lang="ru-RU" sz="2400" dirty="0" smtClean="0"/>
              <a:t>Таблица «Что? Где? Когда? Почему?»</a:t>
            </a:r>
          </a:p>
          <a:p>
            <a:r>
              <a:rPr lang="ru-RU" sz="2400" dirty="0" smtClean="0"/>
              <a:t> </a:t>
            </a:r>
            <a:r>
              <a:rPr lang="ru-RU" sz="2400" b="1" dirty="0" smtClean="0"/>
              <a:t>Прием «Толстый и тонкий вопрос»</a:t>
            </a:r>
            <a:endParaRPr lang="ru-RU" sz="2400" dirty="0" smtClean="0"/>
          </a:p>
          <a:p>
            <a:r>
              <a:rPr lang="ru-RU" sz="2400" dirty="0" smtClean="0"/>
              <a:t>«Ромашка </a:t>
            </a:r>
            <a:r>
              <a:rPr lang="ru-RU" sz="2400" dirty="0" err="1" smtClean="0"/>
              <a:t>Блума</a:t>
            </a:r>
            <a:r>
              <a:rPr lang="ru-RU" sz="2400" dirty="0" smtClean="0"/>
              <a:t>» (Ромашка вопросов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b9724af762ae4e4aec5b687ab01f1ec4_h-44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8640"/>
            <a:ext cx="36724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Group 46"/>
          <p:cNvGraphicFramePr>
            <a:graphicFrameLocks noGrp="1"/>
          </p:cNvGraphicFramePr>
          <p:nvPr>
            <p:ph sz="quarter" idx="4294967295"/>
          </p:nvPr>
        </p:nvGraphicFramePr>
        <p:xfrm>
          <a:off x="4860032" y="548680"/>
          <a:ext cx="4038600" cy="2477453"/>
        </p:xfrm>
        <a:graphic>
          <a:graphicData uri="http://schemas.openxmlformats.org/drawingml/2006/table">
            <a:tbl>
              <a:tblPr/>
              <a:tblGrid>
                <a:gridCol w="1346200"/>
                <a:gridCol w="1346200"/>
                <a:gridCol w="13462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«З»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знаем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«Х»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хотим узнать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«У» узнали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6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87624" y="3717031"/>
          <a:ext cx="7560841" cy="2309989"/>
        </p:xfrm>
        <a:graphic>
          <a:graphicData uri="http://schemas.openxmlformats.org/drawingml/2006/table">
            <a:tbl>
              <a:tblPr/>
              <a:tblGrid>
                <a:gridCol w="1157739"/>
                <a:gridCol w="1087171"/>
                <a:gridCol w="834539"/>
                <a:gridCol w="876409"/>
                <a:gridCol w="892731"/>
                <a:gridCol w="1166652"/>
                <a:gridCol w="1545600"/>
              </a:tblGrid>
              <a:tr h="79208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</a:rPr>
                        <a:t>Линия сравнения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насекомые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рыбы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птицы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звери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земноводные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</a:rPr>
                        <a:t>пресмыкающиеся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9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количество ног</a:t>
                      </a: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95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</a:rPr>
                        <a:t>кожные покровы</a:t>
                      </a: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75656" y="620688"/>
          <a:ext cx="7200800" cy="5231260"/>
        </p:xfrm>
        <a:graphic>
          <a:graphicData uri="http://schemas.openxmlformats.org/drawingml/2006/table">
            <a:tbl>
              <a:tblPr/>
              <a:tblGrid>
                <a:gridCol w="3520979"/>
                <a:gridCol w="3679821"/>
              </a:tblGrid>
              <a:tr h="373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толстые 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тонкие 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10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Дайте три объяснения, почему…?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Объясните, почему…?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Почему вы </a:t>
                      </a:r>
                      <a:r>
                        <a:rPr lang="ru-RU" sz="24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думаете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Почему Вы считаете…?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чем различие…?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Предположите, что будет, если…?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Что, если…?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Кто…?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Когда…?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Может…?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Будет…?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Мог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 звать…? Было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Согласны ли Вы…?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Верно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5915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A50021"/>
                </a:solidFill>
              </a:rPr>
              <a:t>Приемы стадии "Рефлексия"</a:t>
            </a:r>
            <a:endParaRPr lang="ru-RU" sz="2800" dirty="0" smtClean="0">
              <a:solidFill>
                <a:srgbClr val="A50021"/>
              </a:solidFill>
            </a:endParaRPr>
          </a:p>
          <a:p>
            <a:pPr marL="539496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Эссе</a:t>
            </a:r>
          </a:p>
          <a:p>
            <a:pPr marL="539496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РАФТ</a:t>
            </a:r>
          </a:p>
          <a:p>
            <a:pPr marL="539496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Диаманта</a:t>
            </a:r>
          </a:p>
          <a:p>
            <a:pPr marL="539496" indent="-457200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539496" indent="-457200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Хокку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Хайку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39496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Бортовые журналы</a:t>
            </a:r>
          </a:p>
          <a:p>
            <a:pPr marL="539496" indent="-457200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Двухчастный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дневник</a:t>
            </a:r>
          </a:p>
          <a:p>
            <a:pPr marL="539496" indent="-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Шесть шляп мышления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340768"/>
            <a:ext cx="4561706" cy="5360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60648"/>
            <a:ext cx="7818072" cy="6408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Урок  окружающего мира 2 класс«Разнообразие животных»</a:t>
            </a:r>
          </a:p>
          <a:p>
            <a:pPr>
              <a:buNone/>
            </a:pPr>
            <a:r>
              <a:rPr lang="ru-RU" sz="4000" dirty="0" smtClean="0"/>
              <a:t>       </a:t>
            </a:r>
          </a:p>
          <a:p>
            <a:pPr>
              <a:buNone/>
            </a:pPr>
            <a:r>
              <a:rPr lang="ru-RU" sz="4000" b="1" dirty="0" smtClean="0"/>
              <a:t>      ГУШКАЛЯ             КОЛСО                 </a:t>
            </a:r>
          </a:p>
          <a:p>
            <a:pPr>
              <a:buNone/>
            </a:pPr>
            <a:r>
              <a:rPr lang="ru-RU" sz="4000" b="1" dirty="0" smtClean="0"/>
              <a:t>      РАСЬКА                  ЗАКОСТРЕ           </a:t>
            </a:r>
          </a:p>
          <a:p>
            <a:pPr>
              <a:buNone/>
            </a:pPr>
            <a:r>
              <a:rPr lang="ru-RU" sz="4000" b="1" dirty="0" smtClean="0"/>
              <a:t>      САЛИ                       ЧЕПАРЕХА</a:t>
            </a:r>
          </a:p>
          <a:p>
            <a:pPr>
              <a:buNone/>
            </a:pPr>
            <a:endParaRPr lang="ru-RU" sz="40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Лягушка, карась, лиса, сокол, черепаха, стрекоза</a:t>
            </a:r>
          </a:p>
          <a:p>
            <a:pPr>
              <a:buNone/>
            </a:pPr>
            <a:endParaRPr lang="ru-RU" sz="4000" b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/>
          <p:cNvSpPr/>
          <p:nvPr/>
        </p:nvSpPr>
        <p:spPr>
          <a:xfrm>
            <a:off x="3851920" y="3501008"/>
            <a:ext cx="216024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животные</a:t>
            </a:r>
            <a:endParaRPr lang="ru-RU" sz="2000" dirty="0"/>
          </a:p>
        </p:txBody>
      </p:sp>
      <p:sp>
        <p:nvSpPr>
          <p:cNvPr id="36" name="Овал 35"/>
          <p:cNvSpPr/>
          <p:nvPr/>
        </p:nvSpPr>
        <p:spPr>
          <a:xfrm>
            <a:off x="1187624" y="3861048"/>
            <a:ext cx="187220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рыбы</a:t>
            </a:r>
            <a:endParaRPr lang="ru-RU" sz="2000" dirty="0"/>
          </a:p>
        </p:txBody>
      </p:sp>
      <p:sp>
        <p:nvSpPr>
          <p:cNvPr id="37" name="Овал 36"/>
          <p:cNvSpPr/>
          <p:nvPr/>
        </p:nvSpPr>
        <p:spPr>
          <a:xfrm>
            <a:off x="2195736" y="4941168"/>
            <a:ext cx="194421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птицы</a:t>
            </a:r>
            <a:endParaRPr lang="ru-RU" sz="2000" dirty="0"/>
          </a:p>
        </p:txBody>
      </p:sp>
      <p:sp>
        <p:nvSpPr>
          <p:cNvPr id="38" name="Овал 37"/>
          <p:cNvSpPr/>
          <p:nvPr/>
        </p:nvSpPr>
        <p:spPr>
          <a:xfrm>
            <a:off x="5724128" y="4869160"/>
            <a:ext cx="208823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насекомые</a:t>
            </a:r>
            <a:endParaRPr lang="ru-RU" sz="2000" dirty="0"/>
          </a:p>
        </p:txBody>
      </p:sp>
      <p:sp>
        <p:nvSpPr>
          <p:cNvPr id="39" name="Овал 38"/>
          <p:cNvSpPr/>
          <p:nvPr/>
        </p:nvSpPr>
        <p:spPr>
          <a:xfrm>
            <a:off x="6804248" y="3861048"/>
            <a:ext cx="180020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звери</a:t>
            </a:r>
            <a:endParaRPr lang="ru-RU" sz="2000" dirty="0"/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3203848" y="3933056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3491880" y="4221088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652120" y="4221088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156176" y="3933056"/>
            <a:ext cx="504056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1259632" y="332656"/>
          <a:ext cx="7632848" cy="2926080"/>
        </p:xfrm>
        <a:graphic>
          <a:graphicData uri="http://schemas.openxmlformats.org/drawingml/2006/table">
            <a:tbl>
              <a:tblPr/>
              <a:tblGrid>
                <a:gridCol w="2544039"/>
                <a:gridCol w="2544039"/>
                <a:gridCol w="2544770"/>
              </a:tblGrid>
              <a:tr h="242208"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Знаю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Хочу знать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Узнал 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088">
                <a:tc>
                  <a:txBody>
                    <a:bodyPr/>
                    <a:lstStyle/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Животные – это рыбы, птицы, насекомые, звери.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Они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питаются, </a:t>
                      </a:r>
                      <a:r>
                        <a:rPr lang="ru-RU" sz="1600" dirty="0">
                          <a:latin typeface="+mn-lt"/>
                          <a:ea typeface="Times New Roman"/>
                        </a:rPr>
                        <a:t>растут и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умирают,</a:t>
                      </a:r>
                      <a:r>
                        <a:rPr lang="ru-RU" sz="1600" baseline="0" dirty="0" smtClean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размножаются.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Не могут жить без тепла, света, пищи, воды и воздуха.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Приносят пользу человеку.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Животных надо охранять.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645" algn="just">
                        <a:spcAft>
                          <a:spcPts val="0"/>
                        </a:spcAft>
                      </a:pP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043608" y="332656"/>
          <a:ext cx="7632849" cy="2926080"/>
        </p:xfrm>
        <a:graphic>
          <a:graphicData uri="http://schemas.openxmlformats.org/drawingml/2006/table">
            <a:tbl>
              <a:tblPr/>
              <a:tblGrid>
                <a:gridCol w="2544039"/>
                <a:gridCol w="2544039"/>
                <a:gridCol w="2544771"/>
              </a:tblGrid>
              <a:tr h="242208"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Знаю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Хочу знать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n-lt"/>
                          <a:ea typeface="Times New Roman"/>
                        </a:rPr>
                        <a:t>Узнал 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088">
                <a:tc>
                  <a:txBody>
                    <a:bodyPr/>
                    <a:lstStyle/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Животные – это рыбы, птицы, насекомые, звери.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Они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питаются, </a:t>
                      </a:r>
                      <a:r>
                        <a:rPr lang="ru-RU" sz="1600" dirty="0">
                          <a:latin typeface="+mn-lt"/>
                          <a:ea typeface="Times New Roman"/>
                        </a:rPr>
                        <a:t>растут и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умирают,</a:t>
                      </a:r>
                      <a:r>
                        <a:rPr lang="ru-RU" sz="1600" baseline="0" dirty="0" smtClean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размножаются.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Не могут жить без тепла, света, пищи, воды и воздуха.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Приносят пользу человеку.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Животных надо охранять.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64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По каким признакам животные делятся на группы</a:t>
                      </a:r>
                    </a:p>
                    <a:p>
                      <a:pPr marL="8064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n-lt"/>
                          <a:ea typeface="Times New Roman"/>
                        </a:rPr>
                        <a:t>К какой группе относятся лягушка и черепаха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683568" y="3933056"/>
          <a:ext cx="8208913" cy="1835642"/>
        </p:xfrm>
        <a:graphic>
          <a:graphicData uri="http://schemas.openxmlformats.org/drawingml/2006/table">
            <a:tbl>
              <a:tblPr/>
              <a:tblGrid>
                <a:gridCol w="1224136"/>
                <a:gridCol w="1152128"/>
                <a:gridCol w="1008112"/>
                <a:gridCol w="792088"/>
                <a:gridCol w="864096"/>
                <a:gridCol w="1368152"/>
                <a:gridCol w="1800201"/>
              </a:tblGrid>
              <a:tr h="5520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+mj-lt"/>
                          <a:ea typeface="Times New Roman"/>
                        </a:rPr>
                        <a:t>Линия сравнения</a:t>
                      </a:r>
                      <a:endParaRPr lang="ru-RU" sz="1600" b="1" dirty="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Times New Roman"/>
                        </a:rPr>
                        <a:t>насекомые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j-lt"/>
                          <a:ea typeface="Times New Roman"/>
                        </a:rPr>
                        <a:t>рыбы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j-lt"/>
                          <a:ea typeface="Times New Roman"/>
                        </a:rPr>
                        <a:t>птицы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j-lt"/>
                          <a:ea typeface="Times New Roman"/>
                        </a:rPr>
                        <a:t>звери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j-lt"/>
                          <a:ea typeface="Times New Roman"/>
                        </a:rPr>
                        <a:t>земноводные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Times New Roman"/>
                        </a:rPr>
                        <a:t>пресмыкающиеся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количество ног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6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+mj-lt"/>
                          <a:ea typeface="Times New Roman"/>
                        </a:rPr>
                        <a:t>плавники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2ноги 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2 крыла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4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4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4 или нет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0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кожные покровы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-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чешуя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перья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шерсть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>
                          <a:latin typeface="+mj-lt"/>
                          <a:ea typeface="Times New Roman"/>
                        </a:rPr>
                        <a:t>голая кожа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+mj-lt"/>
                          <a:ea typeface="Times New Roman"/>
                        </a:rPr>
                        <a:t>роговые чешуйки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851920" y="260648"/>
            <a:ext cx="216024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животные</a:t>
            </a:r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1331640" y="836712"/>
            <a:ext cx="187220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рыбы</a:t>
            </a:r>
            <a:endParaRPr lang="ru-RU" sz="2000" dirty="0"/>
          </a:p>
        </p:txBody>
      </p:sp>
      <p:sp>
        <p:nvSpPr>
          <p:cNvPr id="7" name="Овал 6"/>
          <p:cNvSpPr/>
          <p:nvPr/>
        </p:nvSpPr>
        <p:spPr>
          <a:xfrm>
            <a:off x="2267744" y="1700808"/>
            <a:ext cx="194421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птицы</a:t>
            </a:r>
            <a:endParaRPr lang="ru-RU" sz="2000" dirty="0"/>
          </a:p>
        </p:txBody>
      </p:sp>
      <p:sp>
        <p:nvSpPr>
          <p:cNvPr id="8" name="Овал 7"/>
          <p:cNvSpPr/>
          <p:nvPr/>
        </p:nvSpPr>
        <p:spPr>
          <a:xfrm>
            <a:off x="5796136" y="1628800"/>
            <a:ext cx="208823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насекомые</a:t>
            </a:r>
            <a:endParaRPr lang="ru-RU" sz="2000" dirty="0"/>
          </a:p>
        </p:txBody>
      </p:sp>
      <p:sp>
        <p:nvSpPr>
          <p:cNvPr id="9" name="Овал 8"/>
          <p:cNvSpPr/>
          <p:nvPr/>
        </p:nvSpPr>
        <p:spPr>
          <a:xfrm>
            <a:off x="6588224" y="692696"/>
            <a:ext cx="180020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звери</a:t>
            </a:r>
            <a:endParaRPr lang="ru-RU" sz="2000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203848" y="764704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707904" y="1052736"/>
            <a:ext cx="64807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508104" y="1052736"/>
            <a:ext cx="72008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084168" y="764704"/>
            <a:ext cx="36004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4355976" y="1052736"/>
            <a:ext cx="432048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148064" y="1052736"/>
            <a:ext cx="57606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907704" y="2780928"/>
            <a:ext cx="31683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земноводные</a:t>
            </a:r>
            <a:endParaRPr lang="ru-RU" sz="2000" dirty="0"/>
          </a:p>
        </p:txBody>
      </p:sp>
      <p:sp>
        <p:nvSpPr>
          <p:cNvPr id="17" name="Овал 16"/>
          <p:cNvSpPr/>
          <p:nvPr/>
        </p:nvSpPr>
        <p:spPr>
          <a:xfrm>
            <a:off x="5220072" y="2780928"/>
            <a:ext cx="309634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пресмыкающиеся</a:t>
            </a:r>
            <a:endParaRPr lang="ru-RU" sz="2000" dirty="0"/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971600" y="3717032"/>
          <a:ext cx="7848873" cy="2930995"/>
        </p:xfrm>
        <a:graphic>
          <a:graphicData uri="http://schemas.openxmlformats.org/drawingml/2006/table">
            <a:tbl>
              <a:tblPr/>
              <a:tblGrid>
                <a:gridCol w="2616040"/>
                <a:gridCol w="2616040"/>
                <a:gridCol w="2616793"/>
              </a:tblGrid>
              <a:tr h="248755"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Times New Roman"/>
                        </a:rPr>
                        <a:t>Знаю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+mj-lt"/>
                          <a:ea typeface="Times New Roman"/>
                        </a:rPr>
                        <a:t>Хочу знать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+mj-lt"/>
                          <a:ea typeface="Times New Roman"/>
                        </a:rPr>
                        <a:t>Узнал </a:t>
                      </a:r>
                      <a:endParaRPr lang="ru-RU" sz="1600">
                        <a:latin typeface="+mj-lt"/>
                        <a:ea typeface="Times New Roman"/>
                      </a:endParaRP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49">
                <a:tc>
                  <a:txBody>
                    <a:bodyPr/>
                    <a:lstStyle/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Животные – это рыбы, птицы, насекомые, звери.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Они </a:t>
                      </a: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питаются, </a:t>
                      </a:r>
                      <a:r>
                        <a:rPr lang="ru-RU" sz="1600" dirty="0">
                          <a:latin typeface="+mj-lt"/>
                          <a:ea typeface="Times New Roman"/>
                        </a:rPr>
                        <a:t>растут и </a:t>
                      </a:r>
                      <a:r>
                        <a:rPr lang="ru-RU" sz="1600" dirty="0" smtClean="0">
                          <a:latin typeface="+mj-lt"/>
                          <a:ea typeface="Times New Roman"/>
                        </a:rPr>
                        <a:t>умирают,</a:t>
                      </a:r>
                      <a:r>
                        <a:rPr lang="ru-RU" sz="1600" baseline="0" dirty="0" smtClean="0">
                          <a:latin typeface="+mj-lt"/>
                          <a:ea typeface="Times New Roman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+mn-cs"/>
                        </a:rPr>
                        <a:t>размножаются</a:t>
                      </a:r>
                      <a:endParaRPr lang="ru-RU" sz="1600" dirty="0">
                        <a:latin typeface="+mj-lt"/>
                        <a:ea typeface="Times New Roman"/>
                      </a:endParaRP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Не могут жить без тепла, света, пищи, воды и воздуха.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Приносят пользу человеку.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Животных надо охранять.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064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По каким признакам животные делятся на группы</a:t>
                      </a:r>
                    </a:p>
                    <a:p>
                      <a:pPr marL="8064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К какой группе относятся лягушка и черепаха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Животные делятся на группы по характерным признакам (кожные покровы, количество конечностей)</a:t>
                      </a:r>
                    </a:p>
                    <a:p>
                      <a:pPr indent="342900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+mj-lt"/>
                          <a:ea typeface="Times New Roman"/>
                        </a:rPr>
                        <a:t>Особые группы животных – земноводные., пресмыкающиеся.</a:t>
                      </a:r>
                    </a:p>
                  </a:txBody>
                  <a:tcPr marL="63183" marR="631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59632" y="836712"/>
          <a:ext cx="6912768" cy="5097631"/>
        </p:xfrm>
        <a:graphic>
          <a:graphicData uri="http://schemas.openxmlformats.org/drawingml/2006/table">
            <a:tbl>
              <a:tblPr/>
              <a:tblGrid>
                <a:gridCol w="3380140"/>
                <a:gridCol w="3532628"/>
              </a:tblGrid>
              <a:tr h="3635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толстые 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тонкие ?</a:t>
                      </a:r>
                      <a:endParaRPr lang="ru-RU" sz="240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770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Дайте три объяснения, почему…?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Объясните, почему…?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Почему вы думает6е…?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Почему </a:t>
                      </a:r>
                      <a:r>
                        <a:rPr lang="ru-RU" sz="2400" dirty="0" smtClean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вы 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считаете…?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 чем различие…?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Предположите, что будет, если…?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Что, если…?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Кто…?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Что…?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Когда…?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Может…?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Будет…?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Мог ли…?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Как звать…? Было ли…?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Согласны </a:t>
                      </a:r>
                      <a:r>
                        <a:rPr lang="ru-RU" sz="240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ли </a:t>
                      </a:r>
                      <a:r>
                        <a:rPr lang="ru-RU" sz="2400" smtClean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вы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+mj-lt"/>
                          <a:ea typeface="Times New Roman"/>
                          <a:cs typeface="Times New Roman"/>
                        </a:rPr>
                        <a:t>Верно ли…?</a:t>
                      </a:r>
                      <a:endParaRPr lang="ru-RU" sz="2400" dirty="0"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32656"/>
            <a:ext cx="7890080" cy="5915744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3100" i="1" dirty="0" smtClean="0"/>
              <a:t>Первая строка  -  </a:t>
            </a:r>
            <a:r>
              <a:rPr lang="ru-RU" sz="3100" b="1" i="1" dirty="0" smtClean="0"/>
              <a:t>тема</a:t>
            </a:r>
            <a:r>
              <a:rPr lang="ru-RU" sz="3100" i="1" dirty="0" smtClean="0"/>
              <a:t> </a:t>
            </a:r>
            <a:r>
              <a:rPr lang="ru-RU" sz="3100" i="1" dirty="0" err="1" smtClean="0"/>
              <a:t>синквейна</a:t>
            </a:r>
            <a:r>
              <a:rPr lang="ru-RU" sz="3100" i="1" dirty="0" smtClean="0"/>
              <a:t> (одно имя существительное в начальной форме). </a:t>
            </a:r>
            <a:endParaRPr lang="ru-RU" sz="3100" dirty="0" smtClean="0"/>
          </a:p>
          <a:p>
            <a:pPr>
              <a:buFont typeface="Wingdings" pitchFamily="2" charset="2"/>
              <a:buChar char="Ø"/>
            </a:pPr>
            <a:r>
              <a:rPr lang="ru-RU" sz="3100" i="1" dirty="0" smtClean="0"/>
              <a:t>Вторая строка – </a:t>
            </a:r>
            <a:r>
              <a:rPr lang="ru-RU" sz="3100" b="1" i="1" dirty="0" smtClean="0"/>
              <a:t>характерные признаки предмета</a:t>
            </a:r>
            <a:r>
              <a:rPr lang="ru-RU" sz="3100" i="1" dirty="0" smtClean="0"/>
              <a:t> (два  имени прилагательных). </a:t>
            </a:r>
            <a:endParaRPr lang="ru-RU" sz="3100" dirty="0" smtClean="0"/>
          </a:p>
          <a:p>
            <a:pPr>
              <a:buFont typeface="Wingdings" pitchFamily="2" charset="2"/>
              <a:buChar char="Ø"/>
            </a:pPr>
            <a:r>
              <a:rPr lang="ru-RU" sz="3100" i="1" dirty="0" smtClean="0"/>
              <a:t>Третья строка – </a:t>
            </a:r>
            <a:r>
              <a:rPr lang="ru-RU" sz="3100" b="1" i="1" dirty="0" smtClean="0"/>
              <a:t>характерные действия или состояния предмета</a:t>
            </a:r>
            <a:r>
              <a:rPr lang="ru-RU" sz="3100" i="1" dirty="0" smtClean="0"/>
              <a:t> (три глагола).</a:t>
            </a:r>
            <a:endParaRPr lang="ru-RU" sz="3100" dirty="0" smtClean="0"/>
          </a:p>
          <a:p>
            <a:pPr>
              <a:buFont typeface="Wingdings" pitchFamily="2" charset="2"/>
              <a:buChar char="Ø"/>
            </a:pPr>
            <a:r>
              <a:rPr lang="ru-RU" sz="3100" i="1" dirty="0" smtClean="0"/>
              <a:t>Четвертая строка - </a:t>
            </a:r>
            <a:r>
              <a:rPr lang="ru-RU" sz="3100" b="1" i="1" dirty="0" smtClean="0"/>
              <a:t>что автор думает?</a:t>
            </a:r>
            <a:r>
              <a:rPr lang="ru-RU" sz="3100" i="1" dirty="0" smtClean="0"/>
              <a:t> (фраза из четырех слов). </a:t>
            </a:r>
            <a:endParaRPr lang="ru-RU" sz="3100" dirty="0" smtClean="0"/>
          </a:p>
          <a:p>
            <a:pPr>
              <a:buFont typeface="Wingdings" pitchFamily="2" charset="2"/>
              <a:buChar char="Ø"/>
            </a:pPr>
            <a:r>
              <a:rPr lang="ru-RU" sz="3100" i="1" dirty="0" smtClean="0"/>
              <a:t>Пятая строка -</a:t>
            </a:r>
            <a:r>
              <a:rPr lang="ru-RU" sz="3100" b="1" i="1" dirty="0" smtClean="0"/>
              <a:t> новое звучание темы (синоним)</a:t>
            </a:r>
            <a:r>
              <a:rPr lang="ru-RU" sz="3100" i="1" dirty="0" smtClean="0"/>
              <a:t> (имя существительное в начальной форме).</a:t>
            </a:r>
            <a:endParaRPr lang="ru-RU" sz="31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Земноводные.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Мокрые, зеленые.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Квакают, плавают, ловят.</a:t>
            </a:r>
          </a:p>
          <a:p>
            <a:pPr algn="ctr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Лягушки.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188640"/>
            <a:ext cx="7746064" cy="6336704"/>
          </a:xfrm>
        </p:spPr>
        <p:txBody>
          <a:bodyPr/>
          <a:lstStyle/>
          <a:p>
            <a:pPr>
              <a:buNone/>
            </a:pPr>
            <a:endParaRPr lang="ru-RU" b="1" i="1" dirty="0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Любые образовательные технологии –  это ещё не гарантия успеха.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Главным является органическое соединение эффективных образовательных технологий и личности педагога.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Только та технология даст необходимый результат, которая одухотворена её главным автором – Учителем.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Будем знакомы!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1556792"/>
            <a:ext cx="4577712" cy="4800600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err="1" smtClean="0">
                <a:solidFill>
                  <a:srgbClr val="A50021"/>
                </a:solidFill>
                <a:latin typeface="Arial Black" pitchFamily="34" charset="0"/>
              </a:rPr>
              <a:t>Багае</a:t>
            </a:r>
            <a:r>
              <a:rPr lang="ru-RU" b="1" dirty="0" err="1" smtClean="0">
                <a:solidFill>
                  <a:srgbClr val="A50021"/>
                </a:solidFill>
                <a:latin typeface="Arial Black" pitchFamily="34" charset="0"/>
              </a:rPr>
              <a:t>ва</a:t>
            </a:r>
            <a:endParaRPr lang="ru-RU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err="1" smtClean="0">
                <a:solidFill>
                  <a:srgbClr val="A50021"/>
                </a:solidFill>
                <a:latin typeface="Arial Black" pitchFamily="34" charset="0"/>
              </a:rPr>
              <a:t>Зали</a:t>
            </a:r>
            <a:r>
              <a:rPr lang="ru-RU" b="1" dirty="0" err="1" smtClean="0">
                <a:solidFill>
                  <a:srgbClr val="A50021"/>
                </a:solidFill>
                <a:latin typeface="Arial Black" pitchFamily="34" charset="0"/>
              </a:rPr>
              <a:t>на</a:t>
            </a:r>
            <a:endParaRPr lang="ru-RU" b="1" dirty="0">
              <a:solidFill>
                <a:srgbClr val="A50021"/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A50021"/>
                </a:solidFill>
                <a:latin typeface="Arial Black" pitchFamily="34" charset="0"/>
              </a:rPr>
              <a:t>Юрьевна</a:t>
            </a:r>
            <a:endParaRPr lang="ru-RU" b="1" dirty="0" smtClean="0">
              <a:solidFill>
                <a:srgbClr val="A50021"/>
              </a:solidFill>
              <a:latin typeface="Arial Black" pitchFamily="34" charset="0"/>
            </a:endParaRPr>
          </a:p>
          <a:p>
            <a:pPr algn="ctr">
              <a:buNone/>
            </a:pPr>
            <a:endParaRPr lang="ru-RU" b="1" dirty="0" smtClean="0">
              <a:solidFill>
                <a:srgbClr val="A50021"/>
              </a:solidFill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Стаж работы  -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35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лет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Категория -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соответствие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ПК\Desktop\38df2b23-73cc-449d-b67b-2ff57979aa3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360040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746064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CC0000"/>
                </a:solidFill>
                <a:latin typeface="+mj-lt"/>
                <a:cs typeface="Times New Roman" pitchFamily="18" charset="0"/>
              </a:rPr>
              <a:t>Рефлексивный экран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Расскажу дома, что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меня получилось…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 не знал… - Теперь я знаю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980728"/>
            <a:ext cx="7454340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Спасибо за внимание!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08920"/>
            <a:ext cx="518457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818072" cy="6336704"/>
          </a:xfrm>
        </p:spPr>
        <p:txBody>
          <a:bodyPr/>
          <a:lstStyle/>
          <a:p>
            <a:pPr algn="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Ребенок воспитывается разными случайностями, его окружающими. Педагогика должна дать направление этим случайностям.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2400" b="1" i="1" dirty="0" smtClean="0">
                <a:solidFill>
                  <a:srgbClr val="002060"/>
                </a:solidFill>
              </a:rPr>
              <a:t>В. Ф. Одоевский</a:t>
            </a:r>
          </a:p>
          <a:p>
            <a:pPr>
              <a:buNone/>
            </a:pPr>
            <a:endParaRPr lang="ru-RU" sz="2400" b="1" i="1" dirty="0" smtClean="0">
              <a:solidFill>
                <a:srgbClr val="660033"/>
              </a:solidFill>
            </a:endParaRPr>
          </a:p>
          <a:p>
            <a:pPr>
              <a:buNone/>
            </a:pPr>
            <a:r>
              <a:rPr lang="ru-RU" sz="2400" b="1" dirty="0" smtClean="0"/>
              <a:t>Тема мастер-класса: </a:t>
            </a:r>
            <a:r>
              <a:rPr lang="ru-RU" sz="2400" b="1" dirty="0" smtClean="0">
                <a:solidFill>
                  <a:srgbClr val="CC0000"/>
                </a:solidFill>
              </a:rPr>
              <a:t>«Современные образовательные технологии как инструмент обеспечения качества учебного процесса и достижения образовательных результатов, соответствующих требованиям ФГОС второго поколения»</a:t>
            </a:r>
            <a:endParaRPr lang="ru-RU" sz="2400" dirty="0" smtClean="0">
              <a:solidFill>
                <a:srgbClr val="CC0000"/>
              </a:solidFill>
            </a:endParaRP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Цель: </a:t>
            </a:r>
            <a:r>
              <a:rPr lang="ru-RU" sz="2400" dirty="0" smtClean="0"/>
              <a:t>показать целесообразность применения современных  образовательных технологий для достижения образовательных результатов, соответствующих требованиям ФГОС </a:t>
            </a:r>
            <a:endParaRPr lang="ru-RU" sz="24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260648"/>
            <a:ext cx="7746064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</a:rPr>
              <a:t>Школьник нового типа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любящий свой край и своё Отечество, знающий русский и родной язык, уважающий свой народ, его культуру и духовные традиции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активно и заинтересованно познающий мир, осознающий ценность труда, науки и творчества;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умеющий учиться, осознающий важность образования и самообразования для жизни и деятельности, способный применять полученные знания на практике;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 активный, уважающий закон и правопорядок,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уважающий других людей, умеющий вести конструктивный диалог, достигать взаимопонимания, сотрудничать для достижения общих результатов;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осознанно выполняющий правила здорового и экологически целесообразного образа жизни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безопасного для человека и окружающей его среды;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ориентирующийся в мире профессий, понимающий значение профессиональной деятельности для человека в интересах устойчивого развития общества и природы.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2664296"/>
          </a:xfrm>
        </p:spPr>
        <p:txBody>
          <a:bodyPr/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Приоритетом обучения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становится не освоение учениками определенного объема знаний, умений и навыков, 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умение школьников учиться самостоятельно, добывать знания и уметь их перерабатывать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отбирать нужное, прочно их запоминать, связывать с другими.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3" descr="C:\Users\User\Desktop\МОИ ДОКУМЕНТЫ\картинки\картинки школа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08920"/>
            <a:ext cx="5040560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1944216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A50021"/>
                </a:solidFill>
              </a:rPr>
              <a:t>С</a:t>
            </a:r>
            <a:r>
              <a:rPr lang="ru-RU" b="1" dirty="0" smtClean="0">
                <a:solidFill>
                  <a:srgbClr val="A50021"/>
                </a:solidFill>
              </a:rPr>
              <a:t>овременные дети не хотят учиться. У них отсутствует мотивация: </a:t>
            </a:r>
            <a:r>
              <a:rPr lang="ru-RU" b="1" i="1" dirty="0" smtClean="0">
                <a:solidFill>
                  <a:srgbClr val="A50021"/>
                </a:solidFill>
              </a:rPr>
              <a:t>зачем хорошо учиться?</a:t>
            </a:r>
            <a:r>
              <a:rPr lang="ru-RU" b="1" dirty="0" smtClean="0">
                <a:solidFill>
                  <a:srgbClr val="A50021"/>
                </a:solidFill>
              </a:rPr>
              <a:t> </a:t>
            </a:r>
            <a:endParaRPr lang="ru-RU" b="1" dirty="0">
              <a:solidFill>
                <a:srgbClr val="A50021"/>
              </a:solidFill>
            </a:endParaRPr>
          </a:p>
        </p:txBody>
      </p:sp>
      <p:pic>
        <p:nvPicPr>
          <p:cNvPr id="6146" name="Picture 2" descr="https://nizhniy-novgorod.upstudy.ru/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4248472" cy="3240360"/>
          </a:xfrm>
          <a:prstGeom prst="rect">
            <a:avLst/>
          </a:prstGeom>
          <a:noFill/>
        </p:spPr>
      </p:pic>
      <p:pic>
        <p:nvPicPr>
          <p:cNvPr id="6148" name="Picture 4" descr="http://hopop.ru/wp-content/uploads/2017/11/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429000"/>
            <a:ext cx="4242772" cy="316835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788024" y="2060848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Хорошая учеба не есть залог успеха в жизни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2708920"/>
            <a:ext cx="3510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Многие предметы — "лишние", "ненужные</a:t>
            </a:r>
            <a:r>
              <a:rPr lang="ru-RU" b="1" dirty="0" smtClean="0"/>
              <a:t>"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733256"/>
            <a:ext cx="3816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Отсутствие связи предмета с реальной жизнью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336704"/>
          </a:xfrm>
        </p:spPr>
        <p:txBody>
          <a:bodyPr/>
          <a:lstStyle/>
          <a:p>
            <a:pPr algn="r">
              <a:buNone/>
            </a:pPr>
            <a:r>
              <a:rPr lang="ru-RU" sz="2800" b="1" i="1" dirty="0" smtClean="0"/>
              <a:t>Цель обучения ребенка состоит в том, чтобы сделать его способным развиваться дальше без помощи учителя. (</a:t>
            </a:r>
            <a:r>
              <a:rPr lang="ru-RU" sz="2800" b="1" i="1" dirty="0" err="1" smtClean="0"/>
              <a:t>Э.Хаббарт</a:t>
            </a:r>
            <a:r>
              <a:rPr lang="ru-RU" sz="2800" b="1" i="1" dirty="0" smtClean="0"/>
              <a:t>)</a:t>
            </a:r>
          </a:p>
          <a:p>
            <a:pPr algn="r">
              <a:buNone/>
            </a:pPr>
            <a:endParaRPr lang="ru-RU" sz="2400" b="1" i="1" dirty="0" smtClean="0"/>
          </a:p>
          <a:p>
            <a:pPr algn="r">
              <a:buNone/>
            </a:pPr>
            <a:endParaRPr lang="ru-RU" sz="2400" b="1" i="1" dirty="0" smtClean="0"/>
          </a:p>
          <a:p>
            <a:pPr>
              <a:buNone/>
            </a:pPr>
            <a:r>
              <a:rPr lang="ru-RU" b="1" i="1" dirty="0" smtClean="0">
                <a:solidFill>
                  <a:srgbClr val="A50021"/>
                </a:solidFill>
              </a:rPr>
              <a:t>« Урок – это зеркало общей и</a:t>
            </a:r>
            <a:r>
              <a:rPr lang="ru-RU" i="1" dirty="0" smtClean="0">
                <a:solidFill>
                  <a:srgbClr val="A50021"/>
                </a:solidFill>
              </a:rPr>
              <a:t> </a:t>
            </a:r>
            <a:r>
              <a:rPr lang="ru-RU" b="1" i="1" dirty="0" smtClean="0">
                <a:solidFill>
                  <a:srgbClr val="A50021"/>
                </a:solidFill>
              </a:rPr>
              <a:t>педагогической культуры учителя,</a:t>
            </a:r>
            <a:r>
              <a:rPr lang="ru-RU" i="1" dirty="0" smtClean="0">
                <a:solidFill>
                  <a:srgbClr val="A50021"/>
                </a:solidFill>
              </a:rPr>
              <a:t> </a:t>
            </a:r>
            <a:r>
              <a:rPr lang="ru-RU" b="1" i="1" dirty="0" smtClean="0">
                <a:solidFill>
                  <a:srgbClr val="A50021"/>
                </a:solidFill>
              </a:rPr>
              <a:t>мерило его интеллектуального богатства,</a:t>
            </a:r>
            <a:r>
              <a:rPr lang="ru-RU" i="1" dirty="0" smtClean="0">
                <a:solidFill>
                  <a:srgbClr val="A50021"/>
                </a:solidFill>
              </a:rPr>
              <a:t> </a:t>
            </a:r>
            <a:r>
              <a:rPr lang="ru-RU" b="1" i="1" dirty="0" smtClean="0">
                <a:solidFill>
                  <a:srgbClr val="A50021"/>
                </a:solidFill>
              </a:rPr>
              <a:t>показатель его кругозора, эрудиции»              В.А.Сухомлинский</a:t>
            </a:r>
            <a:endParaRPr lang="ru-RU" sz="2400" b="1" i="1" dirty="0" smtClean="0">
              <a:solidFill>
                <a:srgbClr val="A50021"/>
              </a:solidFill>
            </a:endParaRPr>
          </a:p>
          <a:p>
            <a:pPr algn="r">
              <a:buNone/>
            </a:pPr>
            <a:r>
              <a:rPr lang="ru-RU" sz="2400" dirty="0" smtClean="0"/>
              <a:t>                 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      </a:t>
            </a:r>
            <a:r>
              <a:rPr lang="ru-RU" b="1" i="1" dirty="0" smtClean="0"/>
              <a:t>                                       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221088"/>
            <a:ext cx="7498080" cy="22322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Технология - от греческих слов </a:t>
            </a:r>
            <a:r>
              <a:rPr lang="ru-RU" dirty="0" err="1" smtClean="0"/>
              <a:t>technо</a:t>
            </a:r>
            <a:r>
              <a:rPr lang="ru-RU" dirty="0" smtClean="0"/>
              <a:t> (искусство, ремесло, наука) и </a:t>
            </a:r>
            <a:r>
              <a:rPr lang="ru-RU" dirty="0" err="1" smtClean="0"/>
              <a:t>logos</a:t>
            </a:r>
            <a:r>
              <a:rPr lang="ru-RU" dirty="0" smtClean="0"/>
              <a:t> (понятие, учение). (наука об учении, о мастерстве)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770485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07704" y="2924944"/>
            <a:ext cx="60735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ТЕХНОЛОГИЯ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9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418</TotalTime>
  <Words>1487</Words>
  <Application>Microsoft Office PowerPoint</Application>
  <PresentationFormat>Экран (4:3)</PresentationFormat>
  <Paragraphs>314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Солнцестояние</vt:lpstr>
      <vt:lpstr>«Современные образовательные  технологии как инструмент обеспечения качества учебного процесса и достижения образовательных результатов, соответствующих требованиям ФГОС второго поколения»</vt:lpstr>
      <vt:lpstr>Презентация PowerPoint</vt:lpstr>
      <vt:lpstr>Будем знакомы!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ПК</cp:lastModifiedBy>
  <cp:revision>46</cp:revision>
  <dcterms:created xsi:type="dcterms:W3CDTF">2017-11-30T11:35:31Z</dcterms:created>
  <dcterms:modified xsi:type="dcterms:W3CDTF">2023-11-23T15:47:03Z</dcterms:modified>
</cp:coreProperties>
</file>